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57" r:id="rId4"/>
    <p:sldId id="258" r:id="rId5"/>
    <p:sldId id="261" r:id="rId6"/>
    <p:sldId id="262" r:id="rId7"/>
    <p:sldId id="264" r:id="rId8"/>
    <p:sldId id="266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76" r:id="rId17"/>
    <p:sldId id="277" r:id="rId18"/>
    <p:sldId id="278" r:id="rId19"/>
    <p:sldId id="280" r:id="rId20"/>
    <p:sldId id="282" r:id="rId21"/>
    <p:sldId id="283" r:id="rId22"/>
    <p:sldId id="284" r:id="rId23"/>
    <p:sldId id="286" r:id="rId24"/>
    <p:sldId id="285" r:id="rId25"/>
    <p:sldId id="288" r:id="rId26"/>
    <p:sldId id="289" r:id="rId27"/>
    <p:sldId id="259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6" d="100"/>
          <a:sy n="66" d="100"/>
        </p:scale>
        <p:origin x="-108" y="-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FFD76-5D48-4C71-87FE-603B30DA0198}" type="datetimeFigureOut">
              <a:rPr lang="en-US" smtClean="0"/>
              <a:t>3/27/2013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091A1-7315-4766-937A-0F44BC4C438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FFD76-5D48-4C71-87FE-603B30DA0198}" type="datetimeFigureOut">
              <a:rPr lang="en-US" smtClean="0"/>
              <a:t>3/27/2013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091A1-7315-4766-937A-0F44BC4C438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FFD76-5D48-4C71-87FE-603B30DA0198}" type="datetimeFigureOut">
              <a:rPr lang="en-US" smtClean="0"/>
              <a:t>3/27/2013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091A1-7315-4766-937A-0F44BC4C438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FFD76-5D48-4C71-87FE-603B30DA0198}" type="datetimeFigureOut">
              <a:rPr lang="en-US" smtClean="0"/>
              <a:t>3/27/2013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091A1-7315-4766-937A-0F44BC4C438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FFD76-5D48-4C71-87FE-603B30DA0198}" type="datetimeFigureOut">
              <a:rPr lang="en-US" smtClean="0"/>
              <a:t>3/27/2013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091A1-7315-4766-937A-0F44BC4C438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FFD76-5D48-4C71-87FE-603B30DA0198}" type="datetimeFigureOut">
              <a:rPr lang="en-US" smtClean="0"/>
              <a:t>3/27/2013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091A1-7315-4766-937A-0F44BC4C438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FFD76-5D48-4C71-87FE-603B30DA0198}" type="datetimeFigureOut">
              <a:rPr lang="en-US" smtClean="0"/>
              <a:t>3/27/2013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091A1-7315-4766-937A-0F44BC4C438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FFD76-5D48-4C71-87FE-603B30DA0198}" type="datetimeFigureOut">
              <a:rPr lang="en-US" smtClean="0"/>
              <a:t>3/27/2013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091A1-7315-4766-937A-0F44BC4C438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FFD76-5D48-4C71-87FE-603B30DA0198}" type="datetimeFigureOut">
              <a:rPr lang="en-US" smtClean="0"/>
              <a:t>3/27/2013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091A1-7315-4766-937A-0F44BC4C438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FFD76-5D48-4C71-87FE-603B30DA0198}" type="datetimeFigureOut">
              <a:rPr lang="en-US" smtClean="0"/>
              <a:t>3/27/2013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091A1-7315-4766-937A-0F44BC4C438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FFD76-5D48-4C71-87FE-603B30DA0198}" type="datetimeFigureOut">
              <a:rPr lang="en-US" smtClean="0"/>
              <a:t>3/27/2013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091A1-7315-4766-937A-0F44BC4C438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CFFD76-5D48-4C71-87FE-603B30DA0198}" type="datetimeFigureOut">
              <a:rPr lang="en-US" smtClean="0"/>
              <a:t>3/27/2013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0091A1-7315-4766-937A-0F44BC4C438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0" y="457200"/>
            <a:ext cx="5286375" cy="5938439"/>
          </a:xfrm>
          <a:prstGeom prst="rect">
            <a:avLst/>
          </a:prstGeom>
          <a:noFill/>
          <a:ln w="76200">
            <a:solidFill>
              <a:srgbClr val="C00000"/>
            </a:solidFill>
            <a:prstDash val="sysDot"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844636" y="875778"/>
            <a:ext cx="4876800" cy="1384995"/>
          </a:xfrm>
          <a:prstGeom prst="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Century Gothic" pitchFamily="34" charset="0"/>
              </a:rPr>
              <a:t>When the wheat was ripe, the little red hen asked, Who will cut this wheat?”</a:t>
            </a:r>
            <a:endParaRPr lang="en-US" sz="2800" dirty="0">
              <a:latin typeface="Century Gothic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28674" y="2819400"/>
            <a:ext cx="7400925" cy="3477875"/>
          </a:xfrm>
          <a:prstGeom prst="rect">
            <a:avLst/>
          </a:prstGeom>
          <a:solidFill>
            <a:schemeClr val="bg1"/>
          </a:solidFill>
          <a:ln w="76200">
            <a:solidFill>
              <a:srgbClr val="C00000"/>
            </a:solidFill>
            <a:prstDash val="sysDot"/>
          </a:ln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Century Gothic" pitchFamily="34" charset="0"/>
              </a:rPr>
              <a:t>			</a:t>
            </a:r>
          </a:p>
          <a:p>
            <a:r>
              <a:rPr lang="en-US" sz="2800" dirty="0">
                <a:latin typeface="Century Gothic" pitchFamily="34" charset="0"/>
              </a:rPr>
              <a:t>	</a:t>
            </a:r>
            <a:r>
              <a:rPr lang="en-US" sz="2800" dirty="0" smtClean="0">
                <a:latin typeface="Century Gothic" pitchFamily="34" charset="0"/>
              </a:rPr>
              <a:t>			</a:t>
            </a:r>
            <a:r>
              <a:rPr lang="en-US" sz="3200" dirty="0" smtClean="0">
                <a:latin typeface="Century Gothic" pitchFamily="34" charset="0"/>
              </a:rPr>
              <a:t>said the cat.</a:t>
            </a:r>
          </a:p>
          <a:p>
            <a:endParaRPr lang="en-US" sz="3200" dirty="0" smtClean="0">
              <a:latin typeface="Century Gothic" pitchFamily="34" charset="0"/>
            </a:endParaRPr>
          </a:p>
          <a:p>
            <a:r>
              <a:rPr lang="en-US" sz="3200" dirty="0" smtClean="0">
                <a:latin typeface="Century Gothic" pitchFamily="34" charset="0"/>
              </a:rPr>
              <a:t>				said the dog.</a:t>
            </a:r>
          </a:p>
          <a:p>
            <a:endParaRPr lang="en-US" sz="2400" dirty="0" smtClean="0">
              <a:latin typeface="Century Gothic" pitchFamily="34" charset="0"/>
            </a:endParaRPr>
          </a:p>
          <a:p>
            <a:endParaRPr lang="en-US" sz="800" dirty="0" smtClean="0">
              <a:latin typeface="Century Gothic" pitchFamily="34" charset="0"/>
            </a:endParaRPr>
          </a:p>
          <a:p>
            <a:r>
              <a:rPr lang="en-US" sz="3200" dirty="0" smtClean="0">
                <a:latin typeface="Century Gothic" pitchFamily="34" charset="0"/>
              </a:rPr>
              <a:t>				said the mouse.</a:t>
            </a:r>
          </a:p>
          <a:p>
            <a:endParaRPr lang="en-US" sz="3200" dirty="0">
              <a:latin typeface="Century Gothic" pitchFamily="34" charset="0"/>
            </a:endParaRPr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609600"/>
            <a:ext cx="3063088" cy="1917353"/>
          </a:xfrm>
          <a:prstGeom prst="rect">
            <a:avLst/>
          </a:prstGeom>
          <a:noFill/>
          <a:ln w="76200">
            <a:solidFill>
              <a:srgbClr val="C00000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883477"/>
            <a:ext cx="2895600" cy="3060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1024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959" y="762000"/>
            <a:ext cx="5250682" cy="5673407"/>
          </a:xfrm>
          <a:prstGeom prst="rect">
            <a:avLst/>
          </a:prstGeom>
          <a:noFill/>
          <a:ln w="76200">
            <a:solidFill>
              <a:srgbClr val="C00000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124200" y="284946"/>
            <a:ext cx="5715000" cy="954107"/>
          </a:xfrm>
          <a:prstGeom prst="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entury Gothic" pitchFamily="34" charset="0"/>
              </a:rPr>
              <a:t>“Then, I will,” said the little red hen. And she did.</a:t>
            </a:r>
          </a:p>
        </p:txBody>
      </p:sp>
    </p:spTree>
    <p:extLst>
      <p:ext uri="{BB962C8B-B14F-4D97-AF65-F5344CB8AC3E}">
        <p14:creationId xmlns:p14="http://schemas.microsoft.com/office/powerpoint/2010/main" val="1433624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66700" y="415636"/>
            <a:ext cx="8648700" cy="1384995"/>
          </a:xfrm>
          <a:prstGeom prst="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Century Gothic" pitchFamily="34" charset="0"/>
              </a:rPr>
              <a:t>When the wheat was all cut, the little red hen asked, “Now, who will take this wheat to the mill to be ground into flour?”</a:t>
            </a:r>
            <a:endParaRPr lang="en-US" sz="2800" dirty="0">
              <a:latin typeface="Century Gothic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04800" y="2430482"/>
            <a:ext cx="6715127" cy="3970318"/>
            <a:chOff x="904873" y="1949372"/>
            <a:chExt cx="6715127" cy="3970318"/>
          </a:xfrm>
        </p:grpSpPr>
        <p:sp>
          <p:nvSpPr>
            <p:cNvPr id="7" name="TextBox 6"/>
            <p:cNvSpPr txBox="1"/>
            <p:nvPr/>
          </p:nvSpPr>
          <p:spPr>
            <a:xfrm>
              <a:off x="904873" y="1949372"/>
              <a:ext cx="6715127" cy="3970318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C00000"/>
              </a:solidFill>
              <a:prstDash val="sysDot"/>
            </a:ln>
          </p:spPr>
          <p:txBody>
            <a:bodyPr wrap="square" rtlCol="0">
              <a:spAutoFit/>
            </a:bodyPr>
            <a:lstStyle/>
            <a:p>
              <a:r>
                <a:rPr lang="en-US" sz="2800" dirty="0" smtClean="0">
                  <a:latin typeface="Century Gothic" pitchFamily="34" charset="0"/>
                </a:rPr>
                <a:t>			</a:t>
              </a:r>
            </a:p>
            <a:p>
              <a:endParaRPr lang="en-US" sz="1200" dirty="0" smtClean="0">
                <a:latin typeface="Century Gothic" pitchFamily="34" charset="0"/>
              </a:endParaRPr>
            </a:p>
            <a:p>
              <a:endParaRPr lang="en-US" sz="1200" dirty="0">
                <a:latin typeface="Century Gothic" pitchFamily="34" charset="0"/>
              </a:endParaRPr>
            </a:p>
            <a:p>
              <a:endParaRPr lang="en-US" sz="1200" dirty="0" smtClean="0">
                <a:latin typeface="Century Gothic" pitchFamily="34" charset="0"/>
              </a:endParaRPr>
            </a:p>
            <a:p>
              <a:r>
                <a:rPr lang="en-US" sz="2400" dirty="0">
                  <a:latin typeface="Century Gothic" pitchFamily="34" charset="0"/>
                </a:rPr>
                <a:t>	</a:t>
              </a:r>
              <a:r>
                <a:rPr lang="en-US" sz="2400" dirty="0" smtClean="0">
                  <a:latin typeface="Century Gothic" pitchFamily="34" charset="0"/>
                </a:rPr>
                <a:t>			 said the cat.</a:t>
              </a:r>
            </a:p>
            <a:p>
              <a:endParaRPr lang="en-US" sz="1200" dirty="0" smtClean="0">
                <a:latin typeface="Century Gothic" pitchFamily="34" charset="0"/>
              </a:endParaRPr>
            </a:p>
            <a:p>
              <a:endParaRPr lang="en-US" sz="1200" dirty="0">
                <a:latin typeface="Century Gothic" pitchFamily="34" charset="0"/>
              </a:endParaRPr>
            </a:p>
            <a:p>
              <a:endParaRPr lang="en-US" sz="1200" dirty="0" smtClean="0">
                <a:latin typeface="Century Gothic" pitchFamily="34" charset="0"/>
              </a:endParaRPr>
            </a:p>
            <a:p>
              <a:endParaRPr lang="en-US" sz="1200" dirty="0">
                <a:latin typeface="Century Gothic" pitchFamily="34" charset="0"/>
              </a:endParaRPr>
            </a:p>
            <a:p>
              <a:endParaRPr lang="en-US" sz="1200" dirty="0" smtClean="0">
                <a:latin typeface="Century Gothic" pitchFamily="34" charset="0"/>
              </a:endParaRPr>
            </a:p>
            <a:p>
              <a:r>
                <a:rPr lang="en-US" sz="2400" dirty="0" smtClean="0">
                  <a:latin typeface="Century Gothic" pitchFamily="34" charset="0"/>
                </a:rPr>
                <a:t>				 said the dog.</a:t>
              </a:r>
            </a:p>
            <a:p>
              <a:endParaRPr lang="en-US" sz="2400" dirty="0" smtClean="0">
                <a:latin typeface="Century Gothic" pitchFamily="34" charset="0"/>
              </a:endParaRPr>
            </a:p>
            <a:p>
              <a:endParaRPr lang="en-US" sz="2400" dirty="0" smtClean="0">
                <a:latin typeface="Century Gothic" pitchFamily="34" charset="0"/>
              </a:endParaRPr>
            </a:p>
            <a:p>
              <a:r>
                <a:rPr lang="en-US" sz="2400" dirty="0" smtClean="0">
                  <a:latin typeface="Century Gothic" pitchFamily="34" charset="0"/>
                </a:rPr>
                <a:t>				 said the mouse.</a:t>
              </a:r>
              <a:endParaRPr lang="en-US" sz="3200" dirty="0">
                <a:latin typeface="Century Gothic" pitchFamily="34" charset="0"/>
              </a:endParaRPr>
            </a:p>
            <a:p>
              <a:endParaRPr lang="en-US" sz="800" dirty="0" smtClean="0">
                <a:latin typeface="Century Gothic" pitchFamily="34" charset="0"/>
              </a:endParaRPr>
            </a:p>
          </p:txBody>
        </p:sp>
        <p:pic>
          <p:nvPicPr>
            <p:cNvPr id="1126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9903" y="2197349"/>
              <a:ext cx="3393498" cy="36327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928512" y="1447800"/>
            <a:ext cx="3063088" cy="1917353"/>
          </a:xfrm>
          <a:prstGeom prst="rect">
            <a:avLst/>
          </a:prstGeom>
          <a:noFill/>
          <a:ln w="76200">
            <a:solidFill>
              <a:srgbClr val="C00000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2453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413780"/>
            <a:ext cx="6317749" cy="5867400"/>
          </a:xfrm>
          <a:prstGeom prst="rect">
            <a:avLst/>
          </a:prstGeom>
          <a:noFill/>
          <a:ln w="76200">
            <a:solidFill>
              <a:srgbClr val="C00000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43345" y="5638800"/>
            <a:ext cx="5715000" cy="954107"/>
          </a:xfrm>
          <a:prstGeom prst="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entury Gothic" pitchFamily="34" charset="0"/>
              </a:rPr>
              <a:t>“Then, I will,” said the little red hen. And she did.</a:t>
            </a:r>
          </a:p>
        </p:txBody>
      </p:sp>
    </p:spTree>
    <p:extLst>
      <p:ext uri="{BB962C8B-B14F-4D97-AF65-F5344CB8AC3E}">
        <p14:creationId xmlns:p14="http://schemas.microsoft.com/office/powerpoint/2010/main" val="1549809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5550" y="1504950"/>
            <a:ext cx="5499650" cy="4819650"/>
          </a:xfrm>
          <a:prstGeom prst="rect">
            <a:avLst/>
          </a:prstGeom>
          <a:noFill/>
          <a:ln w="76200">
            <a:solidFill>
              <a:srgbClr val="C00000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66700" y="228600"/>
            <a:ext cx="8648700" cy="1292662"/>
          </a:xfrm>
          <a:prstGeom prst="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600" dirty="0" smtClean="0">
                <a:latin typeface="Century Gothic" pitchFamily="34" charset="0"/>
              </a:rPr>
              <a:t>The little red hen returned from the mill carrying a small bag of fine white flour.  “Who will make a cake from this fine white flour?”, asked the little red hen.</a:t>
            </a:r>
            <a:endParaRPr lang="en-US" sz="2600" dirty="0"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8912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28600" y="304800"/>
            <a:ext cx="7772400" cy="5232202"/>
            <a:chOff x="685800" y="865287"/>
            <a:chExt cx="7772400" cy="5232202"/>
          </a:xfrm>
        </p:grpSpPr>
        <p:sp>
          <p:nvSpPr>
            <p:cNvPr id="4" name="TextBox 3"/>
            <p:cNvSpPr txBox="1"/>
            <p:nvPr/>
          </p:nvSpPr>
          <p:spPr>
            <a:xfrm>
              <a:off x="685800" y="865287"/>
              <a:ext cx="7772400" cy="5232202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C00000"/>
              </a:solidFill>
              <a:prstDash val="sysDot"/>
            </a:ln>
          </p:spPr>
          <p:txBody>
            <a:bodyPr wrap="square" rtlCol="0">
              <a:spAutoFit/>
            </a:bodyPr>
            <a:lstStyle/>
            <a:p>
              <a:r>
                <a:rPr lang="en-US" sz="3200" dirty="0" smtClean="0">
                  <a:latin typeface="Century Gothic" pitchFamily="34" charset="0"/>
                </a:rPr>
                <a:t>					</a:t>
              </a:r>
              <a:endParaRPr lang="en-US" sz="800" dirty="0" smtClean="0">
                <a:latin typeface="Century Gothic" pitchFamily="34" charset="0"/>
              </a:endParaRPr>
            </a:p>
            <a:p>
              <a:r>
                <a:rPr lang="en-US" sz="2800" dirty="0" smtClean="0">
                  <a:latin typeface="Century Gothic" pitchFamily="34" charset="0"/>
                </a:rPr>
                <a:t>					said the cat.</a:t>
              </a:r>
            </a:p>
            <a:p>
              <a:endParaRPr lang="en-US" sz="1000" dirty="0" smtClean="0">
                <a:latin typeface="Century Gothic" pitchFamily="34" charset="0"/>
              </a:endParaRPr>
            </a:p>
            <a:p>
              <a:endParaRPr lang="en-US" sz="1000" dirty="0">
                <a:latin typeface="Century Gothic" pitchFamily="34" charset="0"/>
              </a:endParaRPr>
            </a:p>
            <a:p>
              <a:endParaRPr lang="en-US" sz="1000" dirty="0" smtClean="0">
                <a:latin typeface="Century Gothic" pitchFamily="34" charset="0"/>
              </a:endParaRPr>
            </a:p>
            <a:p>
              <a:endParaRPr lang="en-US" sz="1000" dirty="0">
                <a:latin typeface="Century Gothic" pitchFamily="34" charset="0"/>
              </a:endParaRPr>
            </a:p>
            <a:p>
              <a:endParaRPr lang="en-US" sz="1000" dirty="0" smtClean="0">
                <a:latin typeface="Century Gothic" pitchFamily="34" charset="0"/>
              </a:endParaRPr>
            </a:p>
            <a:p>
              <a:endParaRPr lang="en-US" sz="1000" dirty="0" smtClean="0">
                <a:latin typeface="Century Gothic" pitchFamily="34" charset="0"/>
              </a:endParaRPr>
            </a:p>
            <a:p>
              <a:endParaRPr lang="en-US" sz="2800" dirty="0">
                <a:latin typeface="Century Gothic" pitchFamily="34" charset="0"/>
              </a:endParaRPr>
            </a:p>
            <a:p>
              <a:r>
                <a:rPr lang="en-US" sz="2800" dirty="0" smtClean="0">
                  <a:latin typeface="Century Gothic" pitchFamily="34" charset="0"/>
                </a:rPr>
                <a:t>					said the dog.</a:t>
              </a:r>
            </a:p>
            <a:p>
              <a:endParaRPr lang="en-US" sz="1000" dirty="0" smtClean="0">
                <a:latin typeface="Century Gothic" pitchFamily="34" charset="0"/>
              </a:endParaRPr>
            </a:p>
            <a:p>
              <a:endParaRPr lang="en-US" sz="1000" dirty="0">
                <a:latin typeface="Century Gothic" pitchFamily="34" charset="0"/>
              </a:endParaRPr>
            </a:p>
            <a:p>
              <a:endParaRPr lang="en-US" sz="1000" dirty="0" smtClean="0">
                <a:latin typeface="Century Gothic" pitchFamily="34" charset="0"/>
              </a:endParaRPr>
            </a:p>
            <a:p>
              <a:endParaRPr lang="en-US" sz="1000" dirty="0">
                <a:latin typeface="Century Gothic" pitchFamily="34" charset="0"/>
              </a:endParaRPr>
            </a:p>
            <a:p>
              <a:endParaRPr lang="en-US" sz="1000" dirty="0" smtClean="0">
                <a:latin typeface="Century Gothic" pitchFamily="34" charset="0"/>
              </a:endParaRPr>
            </a:p>
            <a:p>
              <a:endParaRPr lang="en-US" sz="1000" dirty="0">
                <a:latin typeface="Century Gothic" pitchFamily="34" charset="0"/>
              </a:endParaRPr>
            </a:p>
            <a:p>
              <a:endParaRPr lang="en-US" sz="1000" dirty="0">
                <a:latin typeface="Century Gothic" pitchFamily="34" charset="0"/>
              </a:endParaRPr>
            </a:p>
            <a:p>
              <a:endParaRPr lang="en-US" sz="1000" dirty="0">
                <a:latin typeface="Century Gothic" pitchFamily="34" charset="0"/>
              </a:endParaRPr>
            </a:p>
            <a:p>
              <a:r>
                <a:rPr lang="en-US" sz="2800" dirty="0" smtClean="0">
                  <a:latin typeface="Century Gothic" pitchFamily="34" charset="0"/>
                </a:rPr>
                <a:t>					said the mouse.</a:t>
              </a:r>
            </a:p>
            <a:p>
              <a:endParaRPr lang="en-US" sz="2800" dirty="0">
                <a:latin typeface="Century Gothic" pitchFamily="34" charset="0"/>
              </a:endParaRPr>
            </a:p>
            <a:p>
              <a:endParaRPr lang="en-US" sz="1200" dirty="0">
                <a:latin typeface="Century Gothic" pitchFamily="34" charset="0"/>
              </a:endParaRPr>
            </a:p>
          </p:txBody>
        </p:sp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" y="990600"/>
              <a:ext cx="4451314" cy="4724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9" name="TextBox 8"/>
          <p:cNvSpPr txBox="1"/>
          <p:nvPr/>
        </p:nvSpPr>
        <p:spPr>
          <a:xfrm>
            <a:off x="1510145" y="5715000"/>
            <a:ext cx="5715000" cy="954107"/>
          </a:xfrm>
          <a:prstGeom prst="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entury Gothic" pitchFamily="34" charset="0"/>
              </a:rPr>
              <a:t>“Then, I will,” said the little red hen. And she did.</a:t>
            </a: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5842" y="5029200"/>
            <a:ext cx="1419225" cy="1638300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49991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133600"/>
            <a:ext cx="7751574" cy="3695700"/>
          </a:xfrm>
          <a:prstGeom prst="rect">
            <a:avLst/>
          </a:prstGeom>
          <a:noFill/>
          <a:ln w="76200">
            <a:solidFill>
              <a:srgbClr val="C00000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66700" y="228600"/>
            <a:ext cx="3647165" cy="3276600"/>
          </a:xfrm>
          <a:prstGeom prst="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600" dirty="0" smtClean="0">
                <a:latin typeface="Century Gothic" pitchFamily="34" charset="0"/>
              </a:rPr>
              <a:t>She gathered sticks and made a fire in the stove. Then she took milk and sugar and eggs and butter and mixed them in a big bowl with the fine white flour.</a:t>
            </a:r>
            <a:endParaRPr lang="en-US" sz="2600" dirty="0">
              <a:latin typeface="Century Gothic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093974" y="4982914"/>
            <a:ext cx="4800600" cy="1692771"/>
          </a:xfrm>
          <a:prstGeom prst="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600" dirty="0" smtClean="0">
                <a:latin typeface="Century Gothic" pitchFamily="34" charset="0"/>
              </a:rPr>
              <a:t>When the oven was hot she poured the cake batter into a shining pan and put it in the oven.</a:t>
            </a:r>
            <a:endParaRPr lang="en-US" sz="2600" dirty="0"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1816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762000"/>
            <a:ext cx="4862512" cy="5462671"/>
          </a:xfrm>
          <a:prstGeom prst="rect">
            <a:avLst/>
          </a:prstGeom>
          <a:noFill/>
          <a:ln w="76200">
            <a:solidFill>
              <a:srgbClr val="C00000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09600" y="3795915"/>
            <a:ext cx="3290455" cy="1384995"/>
          </a:xfrm>
          <a:prstGeom prst="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Century Gothic" pitchFamily="34" charset="0"/>
              </a:rPr>
              <a:t>Soon a delicious smell filled the cozy little house.</a:t>
            </a:r>
            <a:endParaRPr lang="en-US" sz="2800" dirty="0"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2885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990600"/>
            <a:ext cx="4953000" cy="5133689"/>
          </a:xfrm>
          <a:prstGeom prst="rect">
            <a:avLst/>
          </a:prstGeom>
          <a:noFill/>
          <a:ln w="76200">
            <a:solidFill>
              <a:srgbClr val="C00000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562600" y="3571067"/>
            <a:ext cx="3290455" cy="1815882"/>
          </a:xfrm>
          <a:prstGeom prst="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Century Gothic" pitchFamily="34" charset="0"/>
              </a:rPr>
              <a:t>The cat got off the soft couch and strolled into the kitchen.</a:t>
            </a:r>
            <a:endParaRPr lang="en-US" sz="2800" dirty="0"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202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447800"/>
            <a:ext cx="7162800" cy="4534052"/>
          </a:xfrm>
          <a:prstGeom prst="rect">
            <a:avLst/>
          </a:prstGeom>
          <a:noFill/>
          <a:ln w="76200">
            <a:solidFill>
              <a:srgbClr val="C00000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272145" y="914400"/>
            <a:ext cx="3900055" cy="1815882"/>
          </a:xfrm>
          <a:prstGeom prst="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Century Gothic" pitchFamily="34" charset="0"/>
              </a:rPr>
              <a:t>The dog got up from the sunny back porch and came into the kitchen.</a:t>
            </a:r>
            <a:endParaRPr lang="en-US" sz="2800" dirty="0"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652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53291" y="457200"/>
            <a:ext cx="8333509" cy="4638674"/>
            <a:chOff x="353291" y="762000"/>
            <a:chExt cx="8333509" cy="4638674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3291" y="1295399"/>
              <a:ext cx="3810000" cy="4105275"/>
            </a:xfrm>
            <a:prstGeom prst="rect">
              <a:avLst/>
            </a:prstGeom>
            <a:noFill/>
            <a:ln w="76200">
              <a:solidFill>
                <a:srgbClr val="C00000"/>
              </a:solidFill>
              <a:prstDash val="sysDot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71950" y="762000"/>
              <a:ext cx="4514850" cy="3667125"/>
            </a:xfrm>
            <a:prstGeom prst="rect">
              <a:avLst/>
            </a:prstGeom>
            <a:noFill/>
            <a:ln w="76200">
              <a:solidFill>
                <a:srgbClr val="C00000"/>
              </a:solidFill>
              <a:prstDash val="sysDot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" name="TextBox 1"/>
          <p:cNvSpPr txBox="1"/>
          <p:nvPr/>
        </p:nvSpPr>
        <p:spPr>
          <a:xfrm>
            <a:off x="1981200" y="4661118"/>
            <a:ext cx="6798656" cy="1815882"/>
          </a:xfrm>
          <a:prstGeom prst="rect">
            <a:avLst/>
          </a:prstGeom>
          <a:solidFill>
            <a:schemeClr val="bg1"/>
          </a:solidFill>
          <a:ln w="5715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entury Gothic" pitchFamily="34" charset="0"/>
              </a:rPr>
              <a:t>O</a:t>
            </a:r>
            <a:r>
              <a:rPr lang="en-US" sz="2800" dirty="0" smtClean="0">
                <a:latin typeface="Century Gothic" pitchFamily="34" charset="0"/>
              </a:rPr>
              <a:t>nce upon a time </a:t>
            </a:r>
          </a:p>
          <a:p>
            <a:r>
              <a:rPr lang="en-US" sz="2800" dirty="0">
                <a:latin typeface="Century Gothic" pitchFamily="34" charset="0"/>
              </a:rPr>
              <a:t>a</a:t>
            </a:r>
            <a:r>
              <a:rPr lang="en-US" sz="2800" dirty="0" smtClean="0">
                <a:latin typeface="Century Gothic" pitchFamily="34" charset="0"/>
              </a:rPr>
              <a:t> </a:t>
            </a:r>
            <a:r>
              <a:rPr lang="en-US" sz="2800" dirty="0" smtClean="0">
                <a:latin typeface="Century Gothic" pitchFamily="34" charset="0"/>
              </a:rPr>
              <a:t>cat and a dog and a mouse </a:t>
            </a:r>
          </a:p>
          <a:p>
            <a:r>
              <a:rPr lang="en-US" sz="2800" dirty="0">
                <a:latin typeface="Century Gothic" pitchFamily="34" charset="0"/>
              </a:rPr>
              <a:t>a</a:t>
            </a:r>
            <a:r>
              <a:rPr lang="en-US" sz="2800" dirty="0" smtClean="0">
                <a:latin typeface="Century Gothic" pitchFamily="34" charset="0"/>
              </a:rPr>
              <a:t>nd </a:t>
            </a:r>
            <a:r>
              <a:rPr lang="en-US" sz="2800" dirty="0" smtClean="0">
                <a:latin typeface="Century Gothic" pitchFamily="34" charset="0"/>
              </a:rPr>
              <a:t>a little red hen </a:t>
            </a:r>
          </a:p>
          <a:p>
            <a:r>
              <a:rPr lang="en-US" sz="2800" dirty="0">
                <a:latin typeface="Century Gothic" pitchFamily="34" charset="0"/>
              </a:rPr>
              <a:t>a</a:t>
            </a:r>
            <a:r>
              <a:rPr lang="en-US" sz="2800" dirty="0" smtClean="0">
                <a:latin typeface="Century Gothic" pitchFamily="34" charset="0"/>
              </a:rPr>
              <a:t>ll </a:t>
            </a:r>
            <a:r>
              <a:rPr lang="en-US" sz="2800" dirty="0" smtClean="0">
                <a:latin typeface="Century Gothic" pitchFamily="34" charset="0"/>
              </a:rPr>
              <a:t>lived together in a cozy little house.</a:t>
            </a:r>
            <a:endParaRPr lang="en-US" sz="2800" dirty="0">
              <a:ln>
                <a:solidFill>
                  <a:schemeClr val="tx1"/>
                </a:solidFill>
              </a:ln>
              <a:noFill/>
              <a:latin typeface="Century Gothic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554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752600"/>
            <a:ext cx="7913063" cy="3733800"/>
          </a:xfrm>
          <a:prstGeom prst="rect">
            <a:avLst/>
          </a:prstGeom>
          <a:noFill/>
          <a:ln w="76200">
            <a:solidFill>
              <a:srgbClr val="C00000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219200" y="533400"/>
            <a:ext cx="4419600" cy="1815882"/>
          </a:xfrm>
          <a:prstGeom prst="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Century Gothic" pitchFamily="34" charset="0"/>
              </a:rPr>
              <a:t>The mouse jumped down from his warm chair and scampered into the kitchen.</a:t>
            </a:r>
            <a:endParaRPr lang="en-US" sz="2800" dirty="0"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8965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594747"/>
            <a:ext cx="5181600" cy="5653653"/>
          </a:xfrm>
          <a:prstGeom prst="rect">
            <a:avLst/>
          </a:prstGeom>
          <a:noFill/>
          <a:ln w="76200">
            <a:solidFill>
              <a:srgbClr val="C00000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03200" y="1600200"/>
            <a:ext cx="4419600" cy="1384995"/>
          </a:xfrm>
          <a:prstGeom prst="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Century Gothic" pitchFamily="34" charset="0"/>
              </a:rPr>
              <a:t>The little red hen was just taking a beautiful cake out of the oven.</a:t>
            </a:r>
            <a:endParaRPr lang="en-US" sz="2800" dirty="0">
              <a:latin typeface="Century Gothic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90600" y="5105400"/>
            <a:ext cx="4419600" cy="1384995"/>
          </a:xfrm>
          <a:prstGeom prst="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Century Gothic" pitchFamily="34" charset="0"/>
              </a:rPr>
              <a:t>“Who will eat this cake?”, asked the little red hen.</a:t>
            </a:r>
            <a:endParaRPr lang="en-US" sz="2800" dirty="0"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8614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09600"/>
            <a:ext cx="5105400" cy="5652039"/>
          </a:xfrm>
          <a:prstGeom prst="rect">
            <a:avLst/>
          </a:prstGeom>
          <a:noFill/>
          <a:ln w="76200">
            <a:solidFill>
              <a:srgbClr val="C00000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811349" y="762000"/>
            <a:ext cx="2590801" cy="1077218"/>
          </a:xfrm>
          <a:prstGeom prst="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Bodoni MT Black" pitchFamily="18" charset="0"/>
              </a:rPr>
              <a:t>“I will,” </a:t>
            </a:r>
            <a:r>
              <a:rPr lang="en-US" sz="2400" dirty="0" smtClean="0">
                <a:latin typeface="Century Gothic" pitchFamily="34" charset="0"/>
              </a:rPr>
              <a:t>said the cat.</a:t>
            </a:r>
            <a:endParaRPr lang="en-US" sz="3200" dirty="0">
              <a:latin typeface="Bodoni MT Black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69785" y="5027122"/>
            <a:ext cx="2590801" cy="1077218"/>
          </a:xfrm>
          <a:prstGeom prst="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Bodoni MT Black" pitchFamily="18" charset="0"/>
              </a:rPr>
              <a:t>“</a:t>
            </a:r>
            <a:r>
              <a:rPr lang="en-US" sz="4000" dirty="0">
                <a:latin typeface="Bodoni MT Black" pitchFamily="18" charset="0"/>
              </a:rPr>
              <a:t>I will</a:t>
            </a:r>
            <a:r>
              <a:rPr lang="en-US" sz="4000" dirty="0" smtClean="0">
                <a:latin typeface="Bodoni MT Black" pitchFamily="18" charset="0"/>
              </a:rPr>
              <a:t>,” </a:t>
            </a:r>
            <a:r>
              <a:rPr lang="en-US" sz="2400" dirty="0">
                <a:latin typeface="Century Gothic" pitchFamily="34" charset="0"/>
              </a:rPr>
              <a:t>said the mouse</a:t>
            </a:r>
            <a:r>
              <a:rPr lang="en-US" sz="2400" dirty="0" smtClean="0">
                <a:latin typeface="Century Gothic" pitchFamily="34" charset="0"/>
              </a:rPr>
              <a:t>.</a:t>
            </a:r>
            <a:endParaRPr lang="en-US" sz="3200" dirty="0">
              <a:latin typeface="Bodoni MT Black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811348" y="2829764"/>
            <a:ext cx="2590801" cy="1077218"/>
          </a:xfrm>
          <a:prstGeom prst="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Bodoni MT Black" pitchFamily="18" charset="0"/>
              </a:rPr>
              <a:t>“</a:t>
            </a:r>
            <a:r>
              <a:rPr lang="en-US" sz="4000" dirty="0">
                <a:latin typeface="Bodoni MT Black" pitchFamily="18" charset="0"/>
              </a:rPr>
              <a:t>I will</a:t>
            </a:r>
            <a:r>
              <a:rPr lang="en-US" sz="4000" dirty="0" smtClean="0">
                <a:latin typeface="Bodoni MT Black" pitchFamily="18" charset="0"/>
              </a:rPr>
              <a:t>,” </a:t>
            </a:r>
            <a:r>
              <a:rPr lang="en-US" sz="2400" dirty="0">
                <a:latin typeface="Century Gothic" pitchFamily="34" charset="0"/>
              </a:rPr>
              <a:t>said the </a:t>
            </a:r>
            <a:r>
              <a:rPr lang="en-US" sz="2400" dirty="0" smtClean="0">
                <a:latin typeface="Century Gothic" pitchFamily="34" charset="0"/>
              </a:rPr>
              <a:t>dog.</a:t>
            </a:r>
            <a:endParaRPr lang="en-US" sz="3200" dirty="0">
              <a:latin typeface="Bodoni MT Black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1793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1" y="1668524"/>
            <a:ext cx="4768748" cy="4732276"/>
          </a:xfrm>
          <a:prstGeom prst="rect">
            <a:avLst/>
          </a:prstGeom>
          <a:noFill/>
          <a:ln w="76200">
            <a:solidFill>
              <a:srgbClr val="C00000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81000" y="457200"/>
            <a:ext cx="4800600" cy="2893100"/>
          </a:xfrm>
          <a:prstGeom prst="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600" dirty="0" smtClean="0">
                <a:latin typeface="Century Gothic" pitchFamily="34" charset="0"/>
              </a:rPr>
              <a:t>But the little red hen said,</a:t>
            </a:r>
          </a:p>
          <a:p>
            <a:r>
              <a:rPr lang="en-US" sz="2600" dirty="0" smtClean="0">
                <a:latin typeface="Century Gothic" pitchFamily="34" charset="0"/>
              </a:rPr>
              <a:t>“All by myself</a:t>
            </a:r>
          </a:p>
          <a:p>
            <a:r>
              <a:rPr lang="en-US" sz="2600" dirty="0" smtClean="0">
                <a:latin typeface="Century Gothic" pitchFamily="34" charset="0"/>
              </a:rPr>
              <a:t>I planted the wheat,</a:t>
            </a:r>
          </a:p>
          <a:p>
            <a:r>
              <a:rPr lang="en-US" sz="2600" dirty="0" smtClean="0">
                <a:latin typeface="Century Gothic" pitchFamily="34" charset="0"/>
              </a:rPr>
              <a:t>I tended the wheat,</a:t>
            </a:r>
          </a:p>
          <a:p>
            <a:r>
              <a:rPr lang="en-US" sz="2600" dirty="0" smtClean="0">
                <a:latin typeface="Century Gothic" pitchFamily="34" charset="0"/>
              </a:rPr>
              <a:t>I cut the wheat,</a:t>
            </a:r>
          </a:p>
          <a:p>
            <a:r>
              <a:rPr lang="en-US" sz="2600" dirty="0" smtClean="0">
                <a:latin typeface="Century Gothic" pitchFamily="34" charset="0"/>
              </a:rPr>
              <a:t>I took the wheat to the mill</a:t>
            </a:r>
          </a:p>
          <a:p>
            <a:r>
              <a:rPr lang="en-US" sz="2600" dirty="0">
                <a:latin typeface="Century Gothic" pitchFamily="34" charset="0"/>
              </a:rPr>
              <a:t>t</a:t>
            </a:r>
            <a:r>
              <a:rPr lang="en-US" sz="2600" dirty="0" smtClean="0">
                <a:latin typeface="Century Gothic" pitchFamily="34" charset="0"/>
              </a:rPr>
              <a:t>o </a:t>
            </a:r>
            <a:r>
              <a:rPr lang="en-US" sz="2600" dirty="0" smtClean="0">
                <a:latin typeface="Century Gothic" pitchFamily="34" charset="0"/>
              </a:rPr>
              <a:t>be ground into the flour.”</a:t>
            </a:r>
            <a:endParaRPr lang="en-US" sz="2600" dirty="0"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773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1" y="1668524"/>
            <a:ext cx="4768748" cy="4732276"/>
          </a:xfrm>
          <a:prstGeom prst="rect">
            <a:avLst/>
          </a:prstGeom>
          <a:noFill/>
          <a:ln w="76200">
            <a:solidFill>
              <a:srgbClr val="C00000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81000" y="488085"/>
            <a:ext cx="4800600" cy="2062103"/>
          </a:xfrm>
          <a:prstGeom prst="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Century Gothic" pitchFamily="34" charset="0"/>
              </a:rPr>
              <a:t>“All by myself</a:t>
            </a:r>
          </a:p>
          <a:p>
            <a:r>
              <a:rPr lang="en-US" sz="3200" dirty="0" smtClean="0">
                <a:latin typeface="Century Gothic" pitchFamily="34" charset="0"/>
              </a:rPr>
              <a:t>I gathered the sticks,</a:t>
            </a:r>
          </a:p>
          <a:p>
            <a:r>
              <a:rPr lang="en-US" sz="3200" dirty="0" smtClean="0">
                <a:latin typeface="Century Gothic" pitchFamily="34" charset="0"/>
              </a:rPr>
              <a:t>I built the fire,</a:t>
            </a:r>
          </a:p>
          <a:p>
            <a:r>
              <a:rPr lang="en-US" sz="3200" dirty="0" smtClean="0">
                <a:latin typeface="Century Gothic" pitchFamily="34" charset="0"/>
              </a:rPr>
              <a:t>I mixed the cake.</a:t>
            </a:r>
            <a:endParaRPr lang="en-US" sz="3200" dirty="0">
              <a:latin typeface="Century Gothic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1000" y="4224102"/>
            <a:ext cx="3066143" cy="1569660"/>
          </a:xfrm>
          <a:prstGeom prst="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Century Gothic" pitchFamily="34" charset="0"/>
              </a:rPr>
              <a:t>And all myself I am going to eat it!”</a:t>
            </a:r>
            <a:endParaRPr lang="en-US" sz="3200" dirty="0"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5155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029" y="1172933"/>
            <a:ext cx="8229600" cy="4389667"/>
          </a:xfrm>
          <a:prstGeom prst="rect">
            <a:avLst/>
          </a:prstGeom>
          <a:noFill/>
          <a:ln w="76200">
            <a:solidFill>
              <a:srgbClr val="C00000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962400" y="381000"/>
            <a:ext cx="4800600" cy="1077218"/>
          </a:xfrm>
          <a:prstGeom prst="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Century Gothic" pitchFamily="34" charset="0"/>
              </a:rPr>
              <a:t>And so she did, to the very last crumb.</a:t>
            </a:r>
            <a:endParaRPr lang="en-US" sz="3200" dirty="0">
              <a:latin typeface="Century Gothic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72200" y="5854987"/>
            <a:ext cx="2247900" cy="584775"/>
          </a:xfrm>
          <a:prstGeom prst="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Century Gothic" pitchFamily="34" charset="0"/>
              </a:rPr>
              <a:t>After that,</a:t>
            </a:r>
            <a:endParaRPr lang="en-US" sz="3200" dirty="0"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1372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1" y="381000"/>
            <a:ext cx="5486400" cy="5012267"/>
          </a:xfrm>
          <a:prstGeom prst="rect">
            <a:avLst/>
          </a:prstGeom>
          <a:noFill/>
          <a:ln w="76200">
            <a:solidFill>
              <a:srgbClr val="C00000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04800" y="5334000"/>
            <a:ext cx="8458200" cy="1015663"/>
          </a:xfrm>
          <a:prstGeom prst="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000" dirty="0" smtClean="0">
                <a:latin typeface="Century Gothic" pitchFamily="34" charset="0"/>
              </a:rPr>
              <a:t>Whenever there was work to be done, the little red hen had three very eager helpers.</a:t>
            </a:r>
            <a:endParaRPr lang="en-US" sz="3000" dirty="0"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6964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436976" y="685799"/>
            <a:ext cx="6183024" cy="5603759"/>
            <a:chOff x="1436976" y="685799"/>
            <a:chExt cx="6183024" cy="5603759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6976" y="685799"/>
              <a:ext cx="6183024" cy="5603759"/>
            </a:xfrm>
            <a:prstGeom prst="rect">
              <a:avLst/>
            </a:prstGeom>
            <a:noFill/>
            <a:ln w="76200">
              <a:solidFill>
                <a:srgbClr val="C00000"/>
              </a:solidFill>
              <a:prstDash val="sysDot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3142343" y="2209577"/>
              <a:ext cx="2971800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 smtClean="0">
                  <a:latin typeface="Century Gothic" pitchFamily="34" charset="0"/>
                </a:rPr>
                <a:t>The End</a:t>
              </a:r>
              <a:endParaRPr lang="en-US" sz="3600" dirty="0">
                <a:latin typeface="Century Gothic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46104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52800" y="609600"/>
            <a:ext cx="5205412" cy="5742052"/>
          </a:xfrm>
          <a:prstGeom prst="rect">
            <a:avLst/>
          </a:prstGeom>
          <a:noFill/>
          <a:ln w="76200">
            <a:solidFill>
              <a:srgbClr val="C00000"/>
            </a:solidFill>
            <a:prstDash val="sysDot"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609600" y="2895600"/>
            <a:ext cx="3124200" cy="1384995"/>
          </a:xfrm>
          <a:prstGeom prst="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Century Gothic" pitchFamily="34" charset="0"/>
              </a:rPr>
              <a:t>The cat liked to sleep all day on the soft couch.</a:t>
            </a:r>
            <a:endParaRPr lang="en-US" sz="2800" dirty="0"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7" y="1371600"/>
            <a:ext cx="8201025" cy="5019675"/>
          </a:xfrm>
          <a:prstGeom prst="rect">
            <a:avLst/>
          </a:prstGeom>
          <a:noFill/>
          <a:ln w="76200">
            <a:solidFill>
              <a:srgbClr val="C00000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04800" y="381000"/>
            <a:ext cx="4419600" cy="1569660"/>
          </a:xfrm>
          <a:prstGeom prst="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200" dirty="0" smtClean="0">
                <a:latin typeface="Century Gothic" pitchFamily="34" charset="0"/>
              </a:rPr>
              <a:t>The dog liked to nap all day on the sunny back porch.</a:t>
            </a:r>
            <a:endParaRPr lang="en-US" sz="3200" dirty="0"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133600" y="2743200"/>
            <a:ext cx="2438400" cy="685800"/>
          </a:xfrm>
          <a:prstGeom prst="rect">
            <a:avLst/>
          </a:prstGeom>
          <a:solidFill>
            <a:schemeClr val="bg1"/>
          </a:solidFill>
          <a:ln w="76200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209800"/>
            <a:ext cx="8077200" cy="3823429"/>
          </a:xfrm>
          <a:prstGeom prst="rect">
            <a:avLst/>
          </a:prstGeom>
          <a:noFill/>
          <a:ln w="76200">
            <a:solidFill>
              <a:srgbClr val="C00000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600200" y="425149"/>
            <a:ext cx="4419600" cy="2062103"/>
          </a:xfrm>
          <a:prstGeom prst="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200" dirty="0" smtClean="0">
                <a:latin typeface="Century Gothic" pitchFamily="34" charset="0"/>
              </a:rPr>
              <a:t>And the mouse liked to snooze all day in the warm chair by the fireside.</a:t>
            </a:r>
            <a:endParaRPr lang="en-US" sz="3200" dirty="0"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9730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58" y="762000"/>
            <a:ext cx="8486775" cy="3924300"/>
          </a:xfrm>
          <a:prstGeom prst="rect">
            <a:avLst/>
          </a:prstGeom>
          <a:noFill/>
          <a:ln w="76200">
            <a:solidFill>
              <a:srgbClr val="C00000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52400" y="263236"/>
            <a:ext cx="3747655" cy="1371600"/>
          </a:xfrm>
          <a:prstGeom prst="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800" dirty="0" smtClean="0">
                <a:latin typeface="Century Gothic" pitchFamily="34" charset="0"/>
              </a:rPr>
              <a:t>So the little red hen had to do all the housework.</a:t>
            </a:r>
            <a:endParaRPr lang="en-US" sz="2800" dirty="0">
              <a:latin typeface="Century Gothic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40506" y="5029200"/>
            <a:ext cx="8635278" cy="1384995"/>
          </a:xfrm>
          <a:prstGeom prst="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800" dirty="0" smtClean="0">
                <a:latin typeface="Century Gothic" pitchFamily="34" charset="0"/>
              </a:rPr>
              <a:t>She cooked the meals and washed the dishes and made the beds. She swept the floor and washed the windows and mended the clothes.</a:t>
            </a:r>
            <a:endParaRPr lang="en-US" sz="2800" dirty="0"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8857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938929"/>
            <a:ext cx="7696200" cy="4256985"/>
          </a:xfrm>
          <a:prstGeom prst="rect">
            <a:avLst/>
          </a:prstGeom>
          <a:noFill/>
          <a:ln w="76200">
            <a:solidFill>
              <a:srgbClr val="C00000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52400" y="263236"/>
            <a:ext cx="3747655" cy="1815882"/>
          </a:xfrm>
          <a:prstGeom prst="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Century Gothic" pitchFamily="34" charset="0"/>
              </a:rPr>
              <a:t>She raked the leaves and mowed the grass and hoed the garden.</a:t>
            </a:r>
            <a:endParaRPr lang="en-US" sz="2800" dirty="0">
              <a:latin typeface="Century Gothic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1000" y="5168204"/>
            <a:ext cx="8458200" cy="1384995"/>
          </a:xfrm>
          <a:prstGeom prst="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Century Gothic" pitchFamily="34" charset="0"/>
              </a:rPr>
              <a:t>One day, when she was hoeing the garden, she found some grains of wheat. “Who will plant this wheat?”, cried the little red hen.</a:t>
            </a:r>
            <a:endParaRPr lang="en-US" sz="2800" dirty="0"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5958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" y="762000"/>
            <a:ext cx="8342313" cy="5334000"/>
          </a:xfrm>
          <a:prstGeom prst="rect">
            <a:avLst/>
          </a:prstGeom>
          <a:noFill/>
          <a:ln w="76200">
            <a:solidFill>
              <a:srgbClr val="C00000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52400" y="381000"/>
            <a:ext cx="3747655" cy="523220"/>
          </a:xfrm>
          <a:prstGeom prst="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Century Gothic" pitchFamily="34" charset="0"/>
              </a:rPr>
              <a:t>“Not I,” said the cat.</a:t>
            </a:r>
            <a:endParaRPr lang="en-US" sz="2800" dirty="0">
              <a:latin typeface="Century Gothic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24399" y="637731"/>
            <a:ext cx="4281055" cy="523220"/>
          </a:xfrm>
          <a:prstGeom prst="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Century Gothic" pitchFamily="34" charset="0"/>
              </a:rPr>
              <a:t>“Not I,” said the mouse.</a:t>
            </a:r>
            <a:endParaRPr lang="en-US" sz="2800" dirty="0">
              <a:latin typeface="Century Gothic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2400" y="5953780"/>
            <a:ext cx="3886200" cy="523220"/>
          </a:xfrm>
          <a:prstGeom prst="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Century Gothic" pitchFamily="34" charset="0"/>
              </a:rPr>
              <a:t>“Not I,” said the dog.</a:t>
            </a:r>
            <a:endParaRPr lang="en-US" sz="2800" dirty="0"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8236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75" y="457200"/>
            <a:ext cx="8477250" cy="4838700"/>
          </a:xfrm>
          <a:prstGeom prst="rect">
            <a:avLst/>
          </a:prstGeom>
          <a:noFill/>
          <a:ln w="76200">
            <a:solidFill>
              <a:srgbClr val="C00000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57200" y="533400"/>
            <a:ext cx="3747655" cy="1384995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Century Gothic" pitchFamily="34" charset="0"/>
              </a:rPr>
              <a:t>“Then, I will,” said the little red hen. And she did.</a:t>
            </a:r>
            <a:endParaRPr lang="en-US" sz="2800" dirty="0">
              <a:latin typeface="Century Gothic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7199" y="4800600"/>
            <a:ext cx="8229601" cy="1969770"/>
          </a:xfrm>
          <a:prstGeom prst="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Century Gothic" pitchFamily="34" charset="0"/>
              </a:rPr>
              <a:t>Each morning, the little red hen watered the wheat and pulled the weeds.</a:t>
            </a:r>
          </a:p>
          <a:p>
            <a:endParaRPr lang="en-US" sz="1000" dirty="0" smtClean="0">
              <a:latin typeface="Century Gothic" pitchFamily="34" charset="0"/>
            </a:endParaRPr>
          </a:p>
          <a:p>
            <a:r>
              <a:rPr lang="en-US" sz="2800" dirty="0" smtClean="0">
                <a:latin typeface="Century Gothic" pitchFamily="34" charset="0"/>
              </a:rPr>
              <a:t>Soon the wheat pushed through the ground and began to grow tall.</a:t>
            </a:r>
            <a:endParaRPr lang="en-US" sz="2800" dirty="0"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7235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1085</TotalTime>
  <Words>609</Words>
  <Application>Microsoft Office PowerPoint</Application>
  <PresentationFormat>On-screen Show (4:3)</PresentationFormat>
  <Paragraphs>91</Paragraphs>
  <Slides>27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Samie Colunga</dc:creator>
  <cp:lastModifiedBy>user</cp:lastModifiedBy>
  <cp:revision>47</cp:revision>
  <dcterms:created xsi:type="dcterms:W3CDTF">2013-03-19T13:13:34Z</dcterms:created>
  <dcterms:modified xsi:type="dcterms:W3CDTF">2013-03-27T15:44:03Z</dcterms:modified>
</cp:coreProperties>
</file>